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1450" r:id="rId4"/>
    <p:sldId id="258" r:id="rId5"/>
    <p:sldId id="259" r:id="rId6"/>
    <p:sldId id="1453" r:id="rId7"/>
    <p:sldId id="1452" r:id="rId8"/>
    <p:sldId id="260" r:id="rId9"/>
    <p:sldId id="1449" r:id="rId10"/>
    <p:sldId id="977" r:id="rId11"/>
    <p:sldId id="1447" r:id="rId12"/>
    <p:sldId id="1448" r:id="rId13"/>
    <p:sldId id="1451" r:id="rId14"/>
  </p:sldIdLst>
  <p:sldSz cx="12192000" cy="6858000"/>
  <p:notesSz cx="6858000" cy="9144000"/>
  <p:defaultTextStyle>
    <a:defPPr>
      <a:defRPr lang="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23"/>
    <p:restoredTop sz="96327"/>
  </p:normalViewPr>
  <p:slideViewPr>
    <p:cSldViewPr snapToGrid="0" snapToObjects="1" showGuides="1">
      <p:cViewPr>
        <p:scale>
          <a:sx n="60" d="100"/>
          <a:sy n="60" d="100"/>
        </p:scale>
        <p:origin x="138" y="11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15A41E-A399-2445-8BEF-4112875B4431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"/>
              <a:t>Clique para editar estilos de texto mestre</a:t>
            </a:r>
          </a:p>
          <a:p>
            <a:pPr lvl="1"/>
            <a:r>
              <a:rPr lang="pt"/>
              <a:t>Segundo nível</a:t>
            </a:r>
          </a:p>
          <a:p>
            <a:pPr lvl="2"/>
            <a:r>
              <a:rPr lang="pt"/>
              <a:t>Terceiro nivel</a:t>
            </a:r>
          </a:p>
          <a:p>
            <a:pPr lvl="3"/>
            <a:r>
              <a:rPr lang="pt"/>
              <a:t>Quarto nível</a:t>
            </a:r>
          </a:p>
          <a:p>
            <a:pPr lvl="4"/>
            <a:r>
              <a:rPr lang="pt"/>
              <a:t>Quinto nível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523694-6370-034D-A123-FBEB101BBCE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81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t" dirty="0">
                <a:latin typeface="Arial Narrow" panose="020B0606020202030204" pitchFamily="34" charset="0"/>
              </a:rPr>
              <a:t>O módulo de avaliação de reservatórios e lagos permite o delineamento automatizado da extensão das águas superficiais e rastreia a variabilidade ao longo do tempo.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Esforço conjunto </a:t>
            </a:r>
            <a:r>
              <a:rPr lang="pt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entre o ERDC e a Agência Nacional de Inteligência Geoespacial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Dois algoritmos validados aplicam diferentes abordagens para classificação de pixels de água em imagens MODIS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Avaliado independentemente pelo Serviço Geológico dos Estados Unidos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Perfil temporal (série temporal) da extensão/área da água de superfície aprimorada pela atualização dinâmica das estimativas atuais à medida que novas imagens se tornam disponíveis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Isso fornece informações históricas e quase em tempo real (latência de ~8 dias) sobre os estoques de reservatórios em todo o mundo.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46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t" dirty="0">
                <a:latin typeface="Arial Narrow" panose="020B0606020202030204" pitchFamily="34" charset="0"/>
              </a:rPr>
              <a:t>O módulo de avaliação de reservatórios e lagos permite o delineamento automatizado da extensão das águas superficiais e rastreia a variabilidade ao longo do tempo.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Esforço conjunto </a:t>
            </a:r>
            <a:r>
              <a:rPr lang="pt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entre o ERDC e a Agência Nacional de Inteligência Geoespacial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Dois algoritmos validados aplicam diferentes abordagens para classificação de pixels de água em imagens MODIS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Avaliado independentemente pelo Serviço Geológico dos Estados Unidos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Perfil temporal (série temporal) da extensão/área da água de superfície aprimorada pela atualização dinâmica das estimativas atuais à medida que novas imagens se tornam disponíveis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Isso fornece informações históricas e quase em tempo real (latência de ~8 dias) sobre os estoques de reservatórios em todo o mundo.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2438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t" dirty="0">
                <a:latin typeface="Arial Narrow" panose="020B0606020202030204" pitchFamily="34" charset="0"/>
              </a:rPr>
              <a:t>O módulo de avaliação de reservatórios e lagos permite o delineamento automatizado da extensão das águas superficiais e rastreia a variabilidade ao longo do tempo.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Esforço conjunto </a:t>
            </a:r>
            <a:r>
              <a:rPr lang="pt" sz="1200" b="0" kern="1200" baseline="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entre o ERDC e a Agência Nacional de Inteligência Geoespacial (NGA)</a:t>
            </a:r>
            <a:endParaRPr lang="en-US" dirty="0">
              <a:latin typeface="Arial Narrow" panose="020B0606020202030204" pitchFamily="34" charset="0"/>
            </a:endParaRP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Dois algoritmos validados aplicam diferentes abordagens para classificação de pixels de água em imagens MODIS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Avaliado independentemente pelo Serviço Geológico dos Estados Unidos (USGS)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r>
              <a:rPr lang="pt" dirty="0">
                <a:latin typeface="Arial Narrow" panose="020B0606020202030204" pitchFamily="34" charset="0"/>
              </a:rPr>
              <a:t>Perfil temporal (série temporal) da extensão/área da água de superfície aprimorada pela atualização dinâmica das estimativas atuais à medida que novas imagens se tornam disponíveis</a:t>
            </a:r>
          </a:p>
          <a:p>
            <a:pPr marL="1333451" marR="0" lvl="1" indent="-3429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" sz="1200" b="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charset="0"/>
                <a:cs typeface="+mn-cs"/>
              </a:rPr>
              <a:t>Isso fornece informações históricas e quase em tempo real (latência de ~8 dias) sobre os estoques de reservatórios em todo o mundo.</a:t>
            </a:r>
          </a:p>
          <a:p>
            <a:pPr marL="1333451" lvl="1" indent="-342900">
              <a:buFont typeface="Arial" panose="020B0604020202020204" pitchFamily="34" charset="0"/>
              <a:buChar char="•"/>
            </a:pPr>
            <a:endParaRPr lang="en-US" dirty="0">
              <a:latin typeface="Arial Narrow" panose="020B060602020203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A0A3C6-4E22-46FB-836F-CA2C48EC4DC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046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3B2A3-2AFE-8CE4-3ADA-353C50397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36C78-A7C8-4520-63EF-7AD4D3F109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C86A36-FCFB-22D0-8DE1-0EFAB26F0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DBAAC-0612-1539-B0B9-880DC5EDB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A9006-5F7A-2F84-4211-E69D51995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02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2E139-4DB9-9629-2144-16AD856E8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8D1502-AE7C-1FEA-35BF-280F1B912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1AA0D-A6F4-2A26-0DED-05C48690D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768CEB-22F6-9DBF-1826-84803EA61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81729-28CA-B658-3B4A-850104BAF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010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A3A65A-539D-BED5-5A41-A38304371C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91930E-BE1A-6377-854B-162016DD9F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CAE58-0170-EBA3-9CCF-336BF7A33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C849DD-3888-630A-5815-293C45ECA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F5BE8-70EC-A079-2C34-46236D0C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219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-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274642"/>
            <a:ext cx="11176000" cy="806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21" name="Text Placeholder 2"/>
          <p:cNvSpPr>
            <a:spLocks noGrp="1"/>
          </p:cNvSpPr>
          <p:nvPr>
            <p:ph idx="1"/>
          </p:nvPr>
        </p:nvSpPr>
        <p:spPr bwMode="auto">
          <a:xfrm>
            <a:off x="406400" y="1225550"/>
            <a:ext cx="11176000" cy="47180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5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A257827-C34C-4251-B995-96C9C233CC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59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47C04-A836-F233-65B3-31076EBFA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F355D-187E-31A1-C713-5FF271ED4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325949-1CE8-9555-A45E-C265FEF5E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694F07-6C01-FC2D-8E13-A6DE6921B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7FE8E-DE3D-810D-CBB1-74584441F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812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45B48-9B50-2B55-2C05-0A3D041CD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976DF-929F-BAF5-C9A2-6D6E77924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738D5-D173-EBC8-9EE4-1EA251A06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021F6-C3C0-66D3-D10E-7424C9CB5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157C62-B5D8-C2D4-3AFF-9558B2D33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499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BE313-CA1E-5721-025D-7741635A1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B1AF4C-5859-BCE0-EAB2-8C4638064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739632-93EC-071D-D3AB-687B087D2B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4AD2F9-03F4-8D99-DD81-62F00AB93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D58B5-4B9F-EE96-DA9F-12C82DA7C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049429-5B02-2FEE-A8A9-A37DA525C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0992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6239E-0891-1BD0-4C08-63BDCDD1B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366EF1-2963-4334-D489-0761E19E7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FCD0CD-B3C0-3F3F-50A7-CDC19B7AC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0E3267-AFDD-D642-7A9D-08F1DF27C3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9A453E-513D-4D54-E39F-B3B74C019F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952659-65D2-0F31-799B-A185FC290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5C0DC8-16BA-F45D-B06C-A3A52D94B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B52455-3822-CFB8-7DCF-CCFAC6944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643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29EFB-3DEF-5374-B6A1-93B21BA3F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FB496-6B6E-4872-9452-CDC87FFED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A06051-47DB-5F4F-8036-906208FCD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4474B-7CF9-D06F-22FC-FD67AB08D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4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AAAA0C-7BB6-5393-7D35-F11FDA6B4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B380FB-EB0F-6D60-F9F4-E9899C62D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D71C5C-AC6F-F53C-0EBC-A0E3BC202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7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A2F29-4E36-313E-E744-A9FE46F8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496E76-DC3C-FC4A-4668-1B84ACEBA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0E826-15D3-4B49-D489-3B7101DAE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B7465-76FC-128F-39A3-41A4D2943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F17AD-75F0-8531-4F5E-267E4C639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52C93-4E8C-F9F8-0ADB-1749FA806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5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4581F-4E36-42B9-A118-6C39BAA7F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827AAF4-85D0-D86E-89CD-67F7F156E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CA7C92-ADC4-8F9A-B429-D0ED810BC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669A5-5C92-6427-039D-45627571A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2A1D3-5AAE-DB51-AFA0-2C21E086C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D3E4F-3BF8-6D52-68A4-FEA5D040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595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49B085-0E44-386E-0A0B-56C2BF5E8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"/>
              <a:t>Clique para editar o estilo do título mestre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A29DE2-99A8-C7E7-8EDB-C849C8ED34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"/>
              <a:t>Clique para editar estilos de texto mestre</a:t>
            </a:r>
          </a:p>
          <a:p>
            <a:pPr lvl="1"/>
            <a:r>
              <a:rPr lang="pt"/>
              <a:t>Segundo nível</a:t>
            </a:r>
          </a:p>
          <a:p>
            <a:pPr lvl="2"/>
            <a:r>
              <a:rPr lang="pt"/>
              <a:t>Terceiro nivel</a:t>
            </a:r>
          </a:p>
          <a:p>
            <a:pPr lvl="3"/>
            <a:r>
              <a:rPr lang="pt"/>
              <a:t>Quarto nível</a:t>
            </a:r>
          </a:p>
          <a:p>
            <a:pPr lvl="4"/>
            <a:r>
              <a:rPr lang="pt"/>
              <a:t>Quinto nível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510625-0F30-0CCA-D603-7EC296181F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D7F9D7-9A3B-D642-8FB7-DD731BFE3609}" type="datetimeFigureOut">
              <a:rPr lang="en-US" smtClean="0"/>
              <a:t>11/9/2022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43866-6E30-DBD7-4FBA-830449321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F8584-F56B-E07C-DEE9-88951F817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702C7-7BFD-844E-A340-9E7C870168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898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png"/><Relationship Id="rId4" Type="http://schemas.openxmlformats.org/officeDocument/2006/relationships/slide" Target="slid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png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3390/rs11040374" TargetMode="External"/><Relationship Id="rId2" Type="http://schemas.openxmlformats.org/officeDocument/2006/relationships/hyperlink" Target="https://doi.org/10.3390/rs70912503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7963F-2A88-3688-3329-7B2505CBF8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" dirty="0"/>
              <a:t>Sistema de Informação Óptica Global de Água MODIS (MOGWAI)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BECE75-E897-7D5A-E684-15573F8779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" dirty="0"/>
              <a:t>Medindo a área do lago e do reservatório a partir de satélites ópticos</a:t>
            </a:r>
          </a:p>
        </p:txBody>
      </p:sp>
    </p:spTree>
    <p:extLst>
      <p:ext uri="{BB962C8B-B14F-4D97-AF65-F5344CB8AC3E}">
        <p14:creationId xmlns:p14="http://schemas.microsoft.com/office/powerpoint/2010/main" val="1274254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MOGWAI</a:t>
            </a:r>
          </a:p>
        </p:txBody>
      </p:sp>
      <p:sp>
        <p:nvSpPr>
          <p:cNvPr id="14" name="Rectangle 13">
            <a:hlinkClick r:id="rId3" action="ppaction://hlinksldjump"/>
            <a:extLst>
              <a:ext uri="{FF2B5EF4-FFF2-40B4-BE49-F238E27FC236}">
                <a16:creationId xmlns:a16="http://schemas.microsoft.com/office/drawing/2014/main" id="{DB042467-70D4-449E-9A13-FF35D001996E}"/>
              </a:ext>
            </a:extLst>
          </p:cNvPr>
          <p:cNvSpPr/>
          <p:nvPr/>
        </p:nvSpPr>
        <p:spPr>
          <a:xfrm>
            <a:off x="6774024" y="3638939"/>
            <a:ext cx="578498" cy="625151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hlinkClick r:id="rId4" action="ppaction://hlinksldjump"/>
            <a:extLst>
              <a:ext uri="{FF2B5EF4-FFF2-40B4-BE49-F238E27FC236}">
                <a16:creationId xmlns:a16="http://schemas.microsoft.com/office/drawing/2014/main" id="{B5764DD3-E309-49B4-BB2E-0CFBDF35A1C2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83717-E900-7A03-38F7-C10B5C7B0523}"/>
              </a:ext>
            </a:extLst>
          </p:cNvPr>
          <p:cNvSpPr txBox="1">
            <a:spLocks/>
          </p:cNvSpPr>
          <p:nvPr/>
        </p:nvSpPr>
        <p:spPr bwMode="auto">
          <a:xfrm>
            <a:off x="42801" y="-278673"/>
            <a:ext cx="12614419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" sz="3500" b="1" dirty="0"/>
              <a:t>Interface de usuário da Web habilitada para GIS do USACE MOGWAI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2B95A2-585A-11F5-0B9D-DAC09BF825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46449"/>
            <a:ext cx="12149198" cy="621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629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MOGWAI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BCD646DC-5F79-4C34-A297-B212758DFE3C}"/>
              </a:ext>
            </a:extLst>
          </p:cNvPr>
          <p:cNvSpPr/>
          <p:nvPr/>
        </p:nvSpPr>
        <p:spPr>
          <a:xfrm>
            <a:off x="2873827" y="1688841"/>
            <a:ext cx="1138335" cy="513183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hlinkClick r:id="rId4" action="ppaction://hlinksldjump"/>
            <a:extLst>
              <a:ext uri="{FF2B5EF4-FFF2-40B4-BE49-F238E27FC236}">
                <a16:creationId xmlns:a16="http://schemas.microsoft.com/office/drawing/2014/main" id="{269E1B12-E9E0-4947-80DA-0D36F18D4248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4CFFA7A-EB65-6C20-69E5-B74B02D654A9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176882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" sz="3600" b="1" dirty="0"/>
              <a:t>Avaliações Históricas do Lago/Reservatórios do MOGWAI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607BA8-DFC4-6AEF-E371-0D51B038A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46449"/>
            <a:ext cx="11897474" cy="60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45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 hidden="1">
            <a:extLst>
              <a:ext uri="{FF2B5EF4-FFF2-40B4-BE49-F238E27FC236}">
                <a16:creationId xmlns:a16="http://schemas.microsoft.com/office/drawing/2014/main" id="{9E300997-A42C-42A6-B42A-6C92C7E66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MOGWAI</a:t>
            </a:r>
          </a:p>
        </p:txBody>
      </p:sp>
      <p:sp>
        <p:nvSpPr>
          <p:cNvPr id="6" name="Rectangle 5">
            <a:hlinkClick r:id="rId3" action="ppaction://hlinksldjump"/>
            <a:extLst>
              <a:ext uri="{FF2B5EF4-FFF2-40B4-BE49-F238E27FC236}">
                <a16:creationId xmlns:a16="http://schemas.microsoft.com/office/drawing/2014/main" id="{6C236DA4-6B24-4B20-A939-DBA1F0F36859}"/>
              </a:ext>
            </a:extLst>
          </p:cNvPr>
          <p:cNvSpPr/>
          <p:nvPr/>
        </p:nvSpPr>
        <p:spPr>
          <a:xfrm>
            <a:off x="10795518" y="21767"/>
            <a:ext cx="1403255" cy="724682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520E19-3AA7-7965-9F38-F062B9AFC05B}"/>
              </a:ext>
            </a:extLst>
          </p:cNvPr>
          <p:cNvSpPr txBox="1">
            <a:spLocks/>
          </p:cNvSpPr>
          <p:nvPr/>
        </p:nvSpPr>
        <p:spPr bwMode="auto">
          <a:xfrm>
            <a:off x="42801" y="-278673"/>
            <a:ext cx="12169291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" sz="3600" b="1" dirty="0"/>
              <a:t>Avaliação Estatística MOGWAI do Lago/Reservatórios </a:t>
            </a:r>
            <a:r>
              <a:rPr lang="pt" sz="2800" b="1" dirty="0"/>
              <a:t>(Sazonal Diária)</a:t>
            </a:r>
            <a:endParaRPr lang="en-US" sz="36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11B81-C40D-C36D-7622-445015BE62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482" y="613893"/>
            <a:ext cx="12169291" cy="622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58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B409C-EF79-EBD9-C80C-4C8D6A365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0E3A5C1-D2E1-F2DE-B904-C3DEA59D5C1F}"/>
              </a:ext>
            </a:extLst>
          </p:cNvPr>
          <p:cNvSpPr txBox="1">
            <a:spLocks/>
          </p:cNvSpPr>
          <p:nvPr/>
        </p:nvSpPr>
        <p:spPr bwMode="auto">
          <a:xfrm>
            <a:off x="42802" y="-278673"/>
            <a:ext cx="12149198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" sz="3600" b="1" dirty="0"/>
              <a:t>Avaliação Estatística MOGWAI do Lago/Reservatórios </a:t>
            </a:r>
            <a:r>
              <a:rPr lang="pt" sz="2800" b="1" dirty="0"/>
              <a:t>(Mensal Sazonal)</a:t>
            </a:r>
            <a:endParaRPr lang="en-US" sz="3600" b="1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AE611BD-1014-5313-5DA8-1A94611F9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2224"/>
            <a:ext cx="12192000" cy="6145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377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1684A-BAFE-E9E6-C660-77696F6FD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MOGWAI – monitoramento da área do lago/reservatório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EAEE6-FF46-EA50-1E99-184E5DF40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02771" cy="4749836"/>
          </a:xfrm>
        </p:spPr>
        <p:txBody>
          <a:bodyPr>
            <a:normAutofit fontScale="85000" lnSpcReduction="20000"/>
          </a:bodyPr>
          <a:lstStyle/>
          <a:p>
            <a:r>
              <a:rPr lang="pt" dirty="0"/>
              <a:t>O sistema MOGWAI, conforme implementado pela USACE, é baseado em um algoritmo do US Geological Survey (USGS) publicado no MDPI Remote Sensing Journal ( </a:t>
            </a:r>
            <a:r>
              <a:rPr lang="pt" i="1" dirty="0"/>
              <a:t>ambos os artigos de periódicos estão disponíveis como acesso aberto </a:t>
            </a:r>
            <a:r>
              <a:rPr lang="pt" dirty="0"/>
              <a:t>):</a:t>
            </a:r>
            <a:br>
              <a:rPr lang="en-US" dirty="0"/>
            </a:br>
            <a:endParaRPr lang="en-US" dirty="0"/>
          </a:p>
          <a:p>
            <a:pPr marL="457200" lvl="1" indent="0">
              <a:buNone/>
            </a:pPr>
            <a:r>
              <a:rPr lang="pt" sz="2000" dirty="0"/>
              <a:t>Jones, JW (2015). Detecção e monitoramento eficientes da água de superfície de zonas úmidas via </a:t>
            </a:r>
            <a:r>
              <a:rPr lang="pt" sz="2000" dirty="0" err="1"/>
              <a:t>landsat </a:t>
            </a:r>
            <a:r>
              <a:rPr lang="pt" sz="2000" dirty="0"/>
              <a:t>: Comparação com dados in situ da rede de estimativa de profundidade de everglades. </a:t>
            </a:r>
            <a:r>
              <a:rPr lang="pt" sz="2000" i="1" dirty="0"/>
              <a:t>Detecção Remota </a:t>
            </a:r>
            <a:r>
              <a:rPr lang="pt" sz="2000" dirty="0"/>
              <a:t>, </a:t>
            </a:r>
            <a:r>
              <a:rPr lang="pt" sz="2000" i="1" dirty="0"/>
              <a:t>7 </a:t>
            </a:r>
            <a:r>
              <a:rPr lang="pt" sz="2000" dirty="0"/>
              <a:t>(9). </a:t>
            </a:r>
            <a:r>
              <a:rPr lang="pt" sz="2000" dirty="0">
                <a:hlinkClick r:id="rId2"/>
              </a:rPr>
              <a:t>https://doi.org/10.3390/rs70912503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pt" sz="2000" dirty="0"/>
              <a:t>Jones, JW (2019). Detecção automatizada aprimorada de testes de água de superfície parcial revisados por inundação em escala de subpixel (DSWE). </a:t>
            </a:r>
            <a:r>
              <a:rPr lang="pt" sz="2000" i="1" dirty="0"/>
              <a:t>Detecção Remota </a:t>
            </a:r>
            <a:r>
              <a:rPr lang="pt" sz="2000" dirty="0"/>
              <a:t>, </a:t>
            </a:r>
            <a:r>
              <a:rPr lang="pt" sz="2000" i="1" dirty="0"/>
              <a:t>11 </a:t>
            </a:r>
            <a:r>
              <a:rPr lang="pt" sz="2000" dirty="0"/>
              <a:t>(4). </a:t>
            </a:r>
            <a:r>
              <a:rPr lang="pt" sz="2000" dirty="0">
                <a:hlinkClick r:id="rId3"/>
              </a:rPr>
              <a:t>https://doi.org/10.3390/rs11040374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pt" sz="2100" dirty="0"/>
              <a:t>Landsat Level 3 Dynamic Surface Water Extent (DSWE) Produtos científicos cortesia do US Geological Survey. </a:t>
            </a:r>
            <a:br>
              <a:rPr lang="en-US" sz="2100" dirty="0"/>
            </a:br>
            <a:r>
              <a:rPr lang="pt" sz="2100" dirty="0"/>
              <a:t>https://www.usgs.gov/centers/eros/science/usgs-eros-archive-landsat-collection-2-level-3-dynamic-surface-water-extent </a:t>
            </a:r>
            <a:r>
              <a:rPr lang="pt" sz="2100" dirty="0" err="1"/>
              <a:t>_ </a:t>
            </a:r>
            <a:r>
              <a:rPr lang="pt" sz="2100" dirty="0"/>
              <a:t>_</a:t>
            </a:r>
          </a:p>
          <a:p>
            <a:pPr marL="457200" lvl="1" indent="0">
              <a:buNone/>
            </a:pPr>
            <a:endParaRPr lang="en-US" sz="2000" dirty="0"/>
          </a:p>
          <a:p>
            <a:r>
              <a:rPr lang="pt" dirty="0"/>
              <a:t>O algoritmo Original (Dynamic Surface Water Extent - DSWE) usa dados de satélite LANDSAT da NASA/USGS; MOGWAI é uma versão modificada do DWSE que usa dados de satélite MODIS</a:t>
            </a:r>
          </a:p>
        </p:txBody>
      </p:sp>
    </p:spTree>
    <p:extLst>
      <p:ext uri="{BB962C8B-B14F-4D97-AF65-F5344CB8AC3E}">
        <p14:creationId xmlns:p14="http://schemas.microsoft.com/office/powerpoint/2010/main" val="1457264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DFAF-6C09-B3B7-AE93-2E3F46E54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Descrição e aplicações do MOGWAI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E2BBC-3194-F136-94A8-5B37403B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400" y="1225550"/>
            <a:ext cx="11176000" cy="5507759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" sz="2600" dirty="0"/>
              <a:t>O algoritmo calcula um valor de área (quilômetros quadrados) para o corpo d'água sendo avaliado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" sz="2600" dirty="0"/>
              <a:t>Calcula mapas de inundação para pixels que são “água parcialmente superficial” e totalmente inundados.</a:t>
            </a:r>
          </a:p>
          <a:p>
            <a:pPr marL="971550" lvl="1" indent="-285750"/>
            <a:r>
              <a:rPr lang="pt" sz="2600" dirty="0"/>
              <a:t>Índice de Água Diferença Normalizada Modificado (MNDWI)</a:t>
            </a:r>
          </a:p>
          <a:p>
            <a:pPr marL="971550" lvl="1" indent="-285750"/>
            <a:r>
              <a:rPr lang="pt" sz="2600" dirty="0"/>
              <a:t>Extensão Parcial de Água de Superfície (PSW) – pixels que podem conter tanto água de superfície quanto vegetação, pixels parciais de água (litoral/costa), etc.</a:t>
            </a:r>
          </a:p>
          <a:p>
            <a:pPr marL="971550" lvl="1" indent="-285750"/>
            <a:r>
              <a:rPr lang="pt" sz="2600" dirty="0"/>
              <a:t>O algoritmo baseado em satélite foi inicialmente projetado para operar nos Everglades da Flórida, onde a vegetação afeta a eficácia do algoritmo NDWI</a:t>
            </a:r>
          </a:p>
          <a:p>
            <a:pPr marL="292100" lvl="1" indent="-285750"/>
            <a:r>
              <a:rPr lang="pt" sz="2600" dirty="0"/>
              <a:t>Uma vez que o valor da área é gerado, ele pode ser comparado historicamente com os cálculos anteriores da área do lago para entender os impactos da seca no armazenamento de água do lago/reservatório</a:t>
            </a:r>
          </a:p>
          <a:p>
            <a:pPr marL="292100" lvl="1" indent="-285750"/>
            <a:r>
              <a:rPr lang="pt" sz="2600" dirty="0"/>
              <a:t>Quando o valor da área é combinado com dados de batimetria, um volume de armazenamento pode ser estimado e usado em modelos hidrológicos/hidráulicos</a:t>
            </a:r>
          </a:p>
          <a:p>
            <a:pPr marL="971550" lvl="1" indent="-285750"/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1803402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98B1B-F586-41D8-A7A3-118AB2BC7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MOGWAI: Método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20A3-1C35-4784-A0E3-C8489AA99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67399"/>
            <a:ext cx="10833243" cy="5064220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600"/>
              </a:spcBef>
            </a:pPr>
            <a:r>
              <a:rPr lang="pt" dirty="0"/>
              <a:t>Usa o produto de dados ópticos MODIS da NASA </a:t>
            </a:r>
            <a:r>
              <a:rPr lang="pt" dirty="0">
                <a:solidFill>
                  <a:srgbClr val="1C00CF"/>
                </a:solidFill>
                <a:effectLst/>
                <a:latin typeface="Menlo" panose="020B0609030804020204" pitchFamily="49" charset="0"/>
              </a:rPr>
              <a:t>MOD09Q1.006 e MOD09A1.006</a:t>
            </a:r>
            <a:endParaRPr lang="en-US" dirty="0"/>
          </a:p>
          <a:p>
            <a:pPr lvl="1">
              <a:spcBef>
                <a:spcPts val="600"/>
              </a:spcBef>
            </a:pPr>
            <a:r>
              <a:rPr lang="pt" dirty="0"/>
              <a:t>MOD09Q1: resolução de 250 metros, dados de banda de 620-670 nm (vermelho) e 841-876 nm (NIR)</a:t>
            </a:r>
          </a:p>
          <a:p>
            <a:pPr lvl="1">
              <a:spcBef>
                <a:spcPts val="600"/>
              </a:spcBef>
            </a:pPr>
            <a:r>
              <a:rPr lang="pt" dirty="0"/>
              <a:t>MOD09A1: resolução de 500 metros, Banda 1 (vermelho), Banda 3 (azul), Banda 4 (verde), Banda 2 (NIR) e bandas SWIR 6, 7</a:t>
            </a:r>
          </a:p>
          <a:p>
            <a:pPr lvl="1">
              <a:spcBef>
                <a:spcPts val="600"/>
              </a:spcBef>
            </a:pPr>
            <a:r>
              <a:rPr lang="pt" dirty="0"/>
              <a:t>Baixa dados do servidor USGS em: </a:t>
            </a:r>
            <a:r>
              <a:rPr lang="pt" dirty="0">
                <a:solidFill>
                  <a:srgbClr val="C41A16"/>
                </a:solidFill>
                <a:effectLst/>
                <a:latin typeface="Menlo" panose="020B0609030804020204" pitchFamily="49" charset="0"/>
              </a:rPr>
              <a:t>https://e4ftl01.cr.usgs.gov/MOLT/MOD09Q1.006/</a:t>
            </a:r>
            <a:endParaRPr lang="en-US" dirty="0"/>
          </a:p>
          <a:p>
            <a:pPr>
              <a:spcBef>
                <a:spcPts val="600"/>
              </a:spcBef>
            </a:pPr>
            <a:r>
              <a:rPr lang="pt" dirty="0"/>
              <a:t>Algorithm utiliza produtos MODIS de máscara de nuvem e neve</a:t>
            </a:r>
          </a:p>
          <a:p>
            <a:pPr lvl="1">
              <a:spcBef>
                <a:spcPts val="600"/>
              </a:spcBef>
            </a:pPr>
            <a:r>
              <a:rPr lang="pt" dirty="0"/>
              <a:t>Para detectar um pixel de água, a imagem de satélite deve estar livre de nuvens e neve</a:t>
            </a:r>
          </a:p>
          <a:p>
            <a:pPr>
              <a:spcBef>
                <a:spcPts val="600"/>
              </a:spcBef>
            </a:pPr>
            <a:r>
              <a:rPr lang="pt" dirty="0"/>
              <a:t>Processo de três etapas:</a:t>
            </a:r>
          </a:p>
          <a:p>
            <a:pPr lvl="1">
              <a:spcBef>
                <a:spcPts val="600"/>
              </a:spcBef>
            </a:pPr>
            <a:r>
              <a:rPr lang="pt" dirty="0"/>
              <a:t>Calcula um Índice de Água Diferencial Normalizado Modificado (MNDWI)</a:t>
            </a:r>
          </a:p>
          <a:p>
            <a:pPr lvl="1">
              <a:spcBef>
                <a:spcPts val="600"/>
              </a:spcBef>
            </a:pPr>
            <a:r>
              <a:rPr lang="pt" dirty="0"/>
              <a:t>O DSWE compara os valores de MNDWI com a Banda 4 e a Banda 7. Se os limites forem atendidos, o pixel será considerado “inundado”.</a:t>
            </a:r>
          </a:p>
          <a:p>
            <a:pPr lvl="1">
              <a:spcBef>
                <a:spcPts val="600"/>
              </a:spcBef>
            </a:pPr>
            <a:r>
              <a:rPr lang="pt" dirty="0"/>
              <a:t>Calcula valores de Água de Superfície Parcial de pixels que não são completamente pontos de água</a:t>
            </a:r>
          </a:p>
          <a:p>
            <a:pPr lvl="1">
              <a:spcBef>
                <a:spcPts val="600"/>
              </a:spcBef>
            </a:pPr>
            <a:r>
              <a:rPr lang="pt" dirty="0"/>
              <a:t>Contém testes para diagnosticar a água de superfície em pixels de satélite com vegetação</a:t>
            </a:r>
          </a:p>
        </p:txBody>
      </p:sp>
    </p:spTree>
    <p:extLst>
      <p:ext uri="{BB962C8B-B14F-4D97-AF65-F5344CB8AC3E}">
        <p14:creationId xmlns:p14="http://schemas.microsoft.com/office/powerpoint/2010/main" val="3683982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60E5-7AE5-011F-267E-38B89FD00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849"/>
            <a:ext cx="12192000" cy="1325563"/>
          </a:xfrm>
        </p:spPr>
        <p:txBody>
          <a:bodyPr/>
          <a:lstStyle/>
          <a:p>
            <a:pPr algn="ctr"/>
            <a:r>
              <a:rPr lang="pt" dirty="0"/>
              <a:t>Os testes de algoritmo de recuperação de satélite MOGWAI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1F7D9-7598-F5CC-0C7C-5A8BF89F8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780" y="1601178"/>
            <a:ext cx="10515600" cy="5136973"/>
          </a:xfrm>
        </p:spPr>
        <p:txBody>
          <a:bodyPr>
            <a:normAutofit fontScale="25000" lnSpcReduction="20000"/>
          </a:bodyPr>
          <a:lstStyle/>
          <a:p>
            <a:pPr lvl="1"/>
            <a:r>
              <a:rPr lang="pt" sz="7200" b="1" dirty="0"/>
              <a:t>Índice de Água Diferencial Normalizado Modificado</a:t>
            </a:r>
          </a:p>
          <a:p>
            <a:pPr lvl="2"/>
            <a:r>
              <a:rPr lang="pt" sz="6800" dirty="0">
                <a:solidFill>
                  <a:srgbClr val="000000"/>
                </a:solidFill>
                <a:effectLst/>
              </a:rPr>
              <a:t>( </a:t>
            </a:r>
            <a:r>
              <a:rPr lang="pt" sz="6800" dirty="0" err="1">
                <a:solidFill>
                  <a:srgbClr val="000000"/>
                </a:solidFill>
                <a:effectLst/>
              </a:rPr>
              <a:t>VerdeB </a:t>
            </a:r>
            <a:r>
              <a:rPr lang="pt" sz="6800" dirty="0">
                <a:solidFill>
                  <a:srgbClr val="000000"/>
                </a:solidFill>
                <a:effectLst/>
              </a:rPr>
              <a:t>- SWIR1B) / ( </a:t>
            </a:r>
            <a:r>
              <a:rPr lang="pt" sz="6800" dirty="0" err="1">
                <a:solidFill>
                  <a:srgbClr val="000000"/>
                </a:solidFill>
                <a:effectLst/>
              </a:rPr>
              <a:t>VerdeB </a:t>
            </a:r>
            <a:r>
              <a:rPr lang="pt" sz="6800" dirty="0">
                <a:solidFill>
                  <a:srgbClr val="000000"/>
                </a:solidFill>
                <a:effectLst/>
              </a:rPr>
              <a:t>+ SWIR1B)</a:t>
            </a:r>
          </a:p>
          <a:p>
            <a:pPr lvl="1"/>
            <a:endParaRPr lang="en-US" sz="7200" dirty="0">
              <a:solidFill>
                <a:srgbClr val="000000"/>
              </a:solidFill>
              <a:effectLst/>
            </a:endParaRPr>
          </a:p>
          <a:p>
            <a:pPr lvl="1"/>
            <a:r>
              <a:rPr lang="pt" sz="7200" b="1" dirty="0">
                <a:solidFill>
                  <a:srgbClr val="000000"/>
                </a:solidFill>
                <a:effectLst/>
              </a:rPr>
              <a:t>Teste Parcial de Água de Superfície 1</a:t>
            </a:r>
            <a:endParaRPr lang="en-US" sz="7200" b="1" dirty="0">
              <a:solidFill>
                <a:srgbClr val="000000"/>
              </a:solidFill>
            </a:endParaRPr>
          </a:p>
          <a:p>
            <a:pPr lvl="2"/>
            <a:r>
              <a:rPr lang="pt" sz="6800" dirty="0">
                <a:solidFill>
                  <a:srgbClr val="000000"/>
                </a:solidFill>
                <a:effectLst/>
              </a:rPr>
              <a:t>MNDWI &gt; -0,44, banda NIR &lt; 1500 e banda SWIR &lt; 900 e NDVI &lt; 0,7</a:t>
            </a:r>
            <a:br>
              <a:rPr lang="en-US" sz="6800" dirty="0">
                <a:solidFill>
                  <a:srgbClr val="000000"/>
                </a:solidFill>
                <a:effectLst/>
              </a:rPr>
            </a:b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r>
              <a:rPr lang="pt" sz="7200" b="1" dirty="0">
                <a:solidFill>
                  <a:srgbClr val="000000"/>
                </a:solidFill>
              </a:rPr>
              <a:t>Teste Parcial de Água de Superfície 2</a:t>
            </a:r>
            <a:r>
              <a:rPr lang="pt" sz="7200" b="1" dirty="0">
                <a:solidFill>
                  <a:srgbClr val="000000"/>
                </a:solidFill>
                <a:effectLst/>
              </a:rPr>
              <a:t> </a:t>
            </a:r>
          </a:p>
          <a:p>
            <a:pPr lvl="2"/>
            <a:r>
              <a:rPr lang="pt" sz="6800" dirty="0"/>
              <a:t>MNDWI &gt; -0,5, SWIR1 &lt; 3000, SWIR2 &lt; 1000, NIR &lt; 2500, Azul &lt; 1000</a:t>
            </a: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endParaRPr lang="en-US" sz="7200" dirty="0">
              <a:solidFill>
                <a:srgbClr val="000000"/>
              </a:solidFill>
            </a:endParaRPr>
          </a:p>
          <a:p>
            <a:pPr lvl="1"/>
            <a:r>
              <a:rPr lang="pt" sz="7200" b="1" dirty="0">
                <a:solidFill>
                  <a:srgbClr val="000000"/>
                </a:solidFill>
                <a:effectLst/>
              </a:rPr>
              <a:t>Relação Espectral Multi-Banda</a:t>
            </a:r>
          </a:p>
          <a:p>
            <a:pPr lvl="2"/>
            <a:r>
              <a:rPr lang="pt" sz="8800" dirty="0">
                <a:solidFill>
                  <a:srgbClr val="000000"/>
                </a:solidFill>
                <a:effectLst/>
              </a:rPr>
              <a:t>Faixas verde + vermelha &gt; as faixas NIRB + SWIR1B</a:t>
            </a:r>
            <a:endParaRPr lang="en-US" sz="6800" dirty="0">
              <a:solidFill>
                <a:srgbClr val="000000"/>
              </a:solidFill>
              <a:effectLst/>
            </a:endParaRPr>
          </a:p>
          <a:p>
            <a:pPr lvl="1"/>
            <a:endParaRPr lang="en-US" sz="7200" dirty="0">
              <a:solidFill>
                <a:srgbClr val="000000"/>
              </a:solidFill>
            </a:endParaRPr>
          </a:p>
          <a:p>
            <a:pPr lvl="1"/>
            <a:r>
              <a:rPr lang="pt" sz="7200" b="1" dirty="0">
                <a:solidFill>
                  <a:srgbClr val="000000"/>
                </a:solidFill>
                <a:effectLst/>
              </a:rPr>
              <a:t>Sombra de extensão de água automatizada</a:t>
            </a:r>
          </a:p>
          <a:p>
            <a:pPr lvl="2"/>
            <a:r>
              <a:rPr lang="pt" sz="7600" dirty="0">
                <a:solidFill>
                  <a:srgbClr val="000000"/>
                </a:solidFill>
                <a:effectLst/>
              </a:rPr>
              <a:t>(Green Band * AWE_param1) + (MBSRN * AWE_param2) + (SWIR * AWE_param3) + Blue band reflectance</a:t>
            </a:r>
          </a:p>
          <a:p>
            <a:pPr lvl="1"/>
            <a:r>
              <a:rPr lang="pt" sz="7200" b="1" dirty="0">
                <a:solidFill>
                  <a:srgbClr val="000000"/>
                </a:solidFill>
                <a:effectLst/>
              </a:rPr>
              <a:t>Calcular índice de vegetação de diferença normalizada </a:t>
            </a:r>
            <a:r>
              <a:rPr lang="pt" sz="7200" dirty="0">
                <a:solidFill>
                  <a:srgbClr val="000000"/>
                </a:solidFill>
                <a:effectLst/>
              </a:rPr>
              <a:t>:</a:t>
            </a:r>
          </a:p>
          <a:p>
            <a:pPr lvl="2"/>
            <a:r>
              <a:rPr lang="pt" sz="6800" dirty="0">
                <a:solidFill>
                  <a:srgbClr val="000000"/>
                </a:solidFill>
                <a:effectLst/>
              </a:rPr>
              <a:t>((NIRB - </a:t>
            </a:r>
            <a:r>
              <a:rPr lang="pt" sz="6800" dirty="0" err="1">
                <a:solidFill>
                  <a:srgbClr val="000000"/>
                </a:solidFill>
                <a:effectLst/>
              </a:rPr>
              <a:t>RedB </a:t>
            </a:r>
            <a:r>
              <a:rPr lang="pt" sz="6800" dirty="0">
                <a:solidFill>
                  <a:srgbClr val="000000"/>
                </a:solidFill>
                <a:effectLst/>
              </a:rPr>
              <a:t>) / (NIRB + </a:t>
            </a:r>
            <a:r>
              <a:rPr lang="pt" sz="6800" dirty="0" err="1">
                <a:solidFill>
                  <a:srgbClr val="000000"/>
                </a:solidFill>
                <a:effectLst/>
              </a:rPr>
              <a:t>RedB </a:t>
            </a:r>
            <a:r>
              <a:rPr lang="pt" sz="6800" dirty="0">
                <a:solidFill>
                  <a:srgbClr val="000000"/>
                </a:solidFill>
                <a:effectLst/>
              </a:rPr>
              <a:t>))</a:t>
            </a:r>
          </a:p>
          <a:p>
            <a:pPr lvl="2"/>
            <a:endParaRPr lang="en-US" dirty="0">
              <a:solidFill>
                <a:srgbClr val="000000"/>
              </a:solidFill>
              <a:latin typeface="Menlo" panose="020B0609030804020204" pitchFamily="49" charset="0"/>
            </a:endParaRPr>
          </a:p>
          <a:p>
            <a:pPr marL="0" indent="0">
              <a:buNone/>
            </a:pPr>
            <a:r>
              <a:rPr lang="pt" dirty="0">
                <a:solidFill>
                  <a:srgbClr val="000000"/>
                </a:solidFill>
                <a:latin typeface="Menlo" panose="020B0609030804020204" pitchFamily="49" charset="0"/>
              </a:rPr>
              <a:t>        </a:t>
            </a: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>
              <a:solidFill>
                <a:srgbClr val="000000"/>
              </a:solidFill>
              <a:effectLst/>
              <a:latin typeface="Menlo" panose="020B06090308040202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830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C2E9DB9-515B-0227-71B1-3B5A09DE3F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1952199"/>
              </p:ext>
            </p:extLst>
          </p:nvPr>
        </p:nvGraphicFramePr>
        <p:xfrm>
          <a:off x="1224008" y="1623725"/>
          <a:ext cx="9743984" cy="45051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7441">
                  <a:extLst>
                    <a:ext uri="{9D8B030D-6E8A-4147-A177-3AD203B41FA5}">
                      <a16:colId xmlns:a16="http://schemas.microsoft.com/office/drawing/2014/main" val="987054594"/>
                    </a:ext>
                  </a:extLst>
                </a:gridCol>
                <a:gridCol w="2612854">
                  <a:extLst>
                    <a:ext uri="{9D8B030D-6E8A-4147-A177-3AD203B41FA5}">
                      <a16:colId xmlns:a16="http://schemas.microsoft.com/office/drawing/2014/main" val="1786997110"/>
                    </a:ext>
                  </a:extLst>
                </a:gridCol>
                <a:gridCol w="5503689">
                  <a:extLst>
                    <a:ext uri="{9D8B030D-6E8A-4147-A177-3AD203B41FA5}">
                      <a16:colId xmlns:a16="http://schemas.microsoft.com/office/drawing/2014/main" val="456790774"/>
                    </a:ext>
                  </a:extLst>
                </a:gridCol>
              </a:tblGrid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Valor do pixel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Limite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Interpretação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619006"/>
                  </a:ext>
                </a:extLst>
              </a:tr>
              <a:tr h="394424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00000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N / 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Nenhuma condição atendida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6778737"/>
                  </a:ext>
                </a:extLst>
              </a:tr>
              <a:tr h="408373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00001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MNDWI &gt; 0,124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MNDWI maior que o limite do Índice de Umidade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07766948"/>
                  </a:ext>
                </a:extLst>
              </a:tr>
              <a:tr h="399495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00010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MBSRV &gt; MBSRN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MBSRV (verde + vermelho) maior que MBSRN (NIR + SWIR1)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1158458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00100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 err="1"/>
                        <a:t>AWEsh </a:t>
                      </a:r>
                      <a:r>
                        <a:rPr lang="pt" sz="1400" dirty="0"/>
                        <a:t>&gt; 0,0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Automated Water Extension Shadow ( </a:t>
                      </a:r>
                      <a:r>
                        <a:rPr lang="pt" sz="1400" dirty="0" err="1"/>
                        <a:t>AWEsh </a:t>
                      </a:r>
                      <a:r>
                        <a:rPr lang="pt" sz="1400" dirty="0"/>
                        <a:t>) retorna um valor maior que o Automated Water Extent Shadow Threshold (0)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470956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01000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MNDWI &gt; -0,44 &amp; </a:t>
                      </a:r>
                      <a:br>
                        <a:rPr lang="en-US" sz="1400" dirty="0"/>
                      </a:br>
                      <a:r>
                        <a:rPr lang="pt" sz="1400" dirty="0"/>
                        <a:t>SWIR1 &lt; 900 &amp; </a:t>
                      </a:r>
                      <a:br>
                        <a:rPr lang="en-US" sz="1400" dirty="0"/>
                      </a:br>
                      <a:r>
                        <a:rPr lang="pt" sz="1400" dirty="0"/>
                        <a:t>NIR &lt; 1500 &amp; </a:t>
                      </a:r>
                      <a:br>
                        <a:rPr lang="en-US" sz="1400" dirty="0"/>
                      </a:br>
                      <a:r>
                        <a:rPr lang="pt" sz="1400" dirty="0"/>
                        <a:t>NDVI &lt; 0,7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As equações de Água de Superfície Parcial 1 (PSW1) atendem a limites específicos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030431"/>
                  </a:ext>
                </a:extLst>
              </a:tr>
              <a:tr h="599877"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10.000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sz="1400" dirty="0"/>
                        <a:t>MNDWI &gt; -0,5 &amp;</a:t>
                      </a:r>
                    </a:p>
                    <a:p>
                      <a:pPr algn="ctr"/>
                      <a:r>
                        <a:rPr lang="pt" sz="1400" dirty="0"/>
                        <a:t>SWIR1 &lt; 3000 &amp;</a:t>
                      </a:r>
                    </a:p>
                    <a:p>
                      <a:pPr algn="ctr"/>
                      <a:r>
                        <a:rPr lang="pt" sz="1400" dirty="0"/>
                        <a:t>SWIR2 &lt; 1000 &amp;</a:t>
                      </a:r>
                    </a:p>
                    <a:p>
                      <a:pPr algn="ctr"/>
                      <a:r>
                        <a:rPr lang="pt" sz="1400" dirty="0"/>
                        <a:t>NIR &lt; 2500 &amp;</a:t>
                      </a:r>
                    </a:p>
                    <a:p>
                      <a:pPr algn="ctr"/>
                      <a:r>
                        <a:rPr lang="pt" sz="1400" dirty="0"/>
                        <a:t>Azul &lt; 1000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pt" sz="1400" dirty="0"/>
                        <a:t>As equações de Água de Superfície Parcial 2 (PSW2) atendem a limites específicos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080021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BCFD1F99-24AC-7D78-71B6-1DA866663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9849"/>
            <a:ext cx="12192000" cy="1325563"/>
          </a:xfrm>
        </p:spPr>
        <p:txBody>
          <a:bodyPr/>
          <a:lstStyle/>
          <a:p>
            <a:pPr algn="ctr"/>
            <a:r>
              <a:rPr lang="pt" dirty="0"/>
              <a:t>Os testes de algoritmo de recuperação de satélite MOGWAI</a:t>
            </a:r>
          </a:p>
        </p:txBody>
      </p:sp>
    </p:spTree>
    <p:extLst>
      <p:ext uri="{BB962C8B-B14F-4D97-AF65-F5344CB8AC3E}">
        <p14:creationId xmlns:p14="http://schemas.microsoft.com/office/powerpoint/2010/main" val="3154237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F57321A8-64A1-D342-F252-C046090AEC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585705"/>
              </p:ext>
            </p:extLst>
          </p:nvPr>
        </p:nvGraphicFramePr>
        <p:xfrm>
          <a:off x="749423" y="1548646"/>
          <a:ext cx="10515600" cy="43067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0286">
                  <a:extLst>
                    <a:ext uri="{9D8B030D-6E8A-4147-A177-3AD203B41FA5}">
                      <a16:colId xmlns:a16="http://schemas.microsoft.com/office/drawing/2014/main" val="529550916"/>
                    </a:ext>
                  </a:extLst>
                </a:gridCol>
                <a:gridCol w="6148566">
                  <a:extLst>
                    <a:ext uri="{9D8B030D-6E8A-4147-A177-3AD203B41FA5}">
                      <a16:colId xmlns:a16="http://schemas.microsoft.com/office/drawing/2014/main" val="1568310343"/>
                    </a:ext>
                  </a:extLst>
                </a:gridCol>
                <a:gridCol w="2866748">
                  <a:extLst>
                    <a:ext uri="{9D8B030D-6E8A-4147-A177-3AD203B41FA5}">
                      <a16:colId xmlns:a16="http://schemas.microsoft.com/office/drawing/2014/main" val="969445230"/>
                    </a:ext>
                  </a:extLst>
                </a:gridCol>
              </a:tblGrid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Opções de resultado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Limite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Interpretação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5730446"/>
                  </a:ext>
                </a:extLst>
              </a:tr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0-1 testa verdadeiro (0, 1, 10, 100, 1000)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Não é água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773959"/>
                  </a:ext>
                </a:extLst>
              </a:tr>
              <a:tr h="755143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Se 4 ou 5 dos testes forem verdadeiros </a:t>
                      </a:r>
                      <a:br>
                        <a:rPr lang="en-US" dirty="0"/>
                      </a:br>
                      <a:r>
                        <a:rPr lang="pt" dirty="0"/>
                        <a:t>(1111, 10111, 11011, 11101, 11110, 11111)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Água de </a:t>
                      </a:r>
                      <a:br>
                        <a:rPr lang="en-US" dirty="0"/>
                      </a:br>
                      <a:r>
                        <a:rPr lang="pt" dirty="0"/>
                        <a:t>alta confiança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2193043"/>
                  </a:ext>
                </a:extLst>
              </a:tr>
              <a:tr h="1078776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3 testes verdadeiros </a:t>
                      </a:r>
                      <a:br>
                        <a:rPr lang="en-US" dirty="0"/>
                      </a:br>
                      <a:r>
                        <a:rPr lang="pt" dirty="0"/>
                        <a:t>(111, 1011, 1101, 1110, 10011, 10101, 10110, 11001, 11010, 11100)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Confiança moderada em água</a:t>
                      </a:r>
                      <a:br>
                        <a:rPr lang="en-US" dirty="0"/>
                      </a:b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5838740"/>
                  </a:ext>
                </a:extLst>
              </a:tr>
              <a:tr h="437504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Os testes PSW1 e PSW2 são verdadeiros </a:t>
                      </a:r>
                      <a:br>
                        <a:rPr lang="en-US" dirty="0"/>
                      </a:br>
                      <a:r>
                        <a:rPr lang="pt" dirty="0"/>
                        <a:t>(11000)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Potencial pântano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20862002"/>
                  </a:ext>
                </a:extLst>
              </a:tr>
              <a:tr h="755143"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" dirty="0"/>
                        <a:t>1-2 testes verdadeiros </a:t>
                      </a:r>
                      <a:br>
                        <a:rPr lang="en-US" dirty="0"/>
                      </a:br>
                      <a:r>
                        <a:rPr lang="pt" dirty="0"/>
                        <a:t>(11, 101, 110, 1001, 1010, 1100, 10000, 10001, 10010, 10100)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" dirty="0"/>
                        <a:t>Água ou pântano </a:t>
                      </a:r>
                      <a:br>
                        <a:rPr lang="en-US" dirty="0"/>
                      </a:br>
                      <a:r>
                        <a:rPr lang="pt" dirty="0"/>
                        <a:t>(baixa confiança)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3402690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0AD0B400-37F7-B8AD-FF05-4AF87D6E10C3}"/>
              </a:ext>
            </a:extLst>
          </p:cNvPr>
          <p:cNvSpPr txBox="1">
            <a:spLocks/>
          </p:cNvSpPr>
          <p:nvPr/>
        </p:nvSpPr>
        <p:spPr>
          <a:xfrm>
            <a:off x="0" y="119849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" dirty="0"/>
              <a:t>A Matriz de Resultados do Algoritmo MOGWAI</a:t>
            </a:r>
          </a:p>
        </p:txBody>
      </p:sp>
    </p:spTree>
    <p:extLst>
      <p:ext uri="{BB962C8B-B14F-4D97-AF65-F5344CB8AC3E}">
        <p14:creationId xmlns:p14="http://schemas.microsoft.com/office/powerpoint/2010/main" val="35979419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A4B79B-5F18-60E5-ED08-0E68E4095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970" b="6184"/>
          <a:stretch/>
        </p:blipFill>
        <p:spPr>
          <a:xfrm>
            <a:off x="7051364" y="3307305"/>
            <a:ext cx="3466705" cy="35226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7753D2-7EB3-D2C5-145D-886006EBC6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874" b="8089"/>
          <a:stretch/>
        </p:blipFill>
        <p:spPr>
          <a:xfrm>
            <a:off x="1074466" y="828431"/>
            <a:ext cx="4668822" cy="2995654"/>
          </a:xfrm>
          <a:prstGeom prst="rect">
            <a:avLst/>
          </a:prstGeom>
        </p:spPr>
      </p:pic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23D8770D-6816-2D2E-AA08-5356ACEC84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5214"/>
          <a:stretch/>
        </p:blipFill>
        <p:spPr>
          <a:xfrm>
            <a:off x="1096429" y="3862346"/>
            <a:ext cx="4668822" cy="2995654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319B4B-93C6-25AA-2201-18F222871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305503"/>
            <a:ext cx="9552079" cy="1413286"/>
          </a:xfrm>
        </p:spPr>
        <p:txBody>
          <a:bodyPr/>
          <a:lstStyle/>
          <a:p>
            <a:r>
              <a:rPr lang="pt" dirty="0"/>
              <a:t>Exemplos de Banda Espectral MODIS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FCC363-A210-B416-94AC-E8E03B2D9BC7}"/>
              </a:ext>
            </a:extLst>
          </p:cNvPr>
          <p:cNvSpPr txBox="1"/>
          <p:nvPr/>
        </p:nvSpPr>
        <p:spPr>
          <a:xfrm>
            <a:off x="6901060" y="1298914"/>
            <a:ext cx="31546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Lagoa Mar Chiquita, Argentina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A28D47-46CE-BDEF-7952-D4519687B14E}"/>
              </a:ext>
            </a:extLst>
          </p:cNvPr>
          <p:cNvSpPr txBox="1"/>
          <p:nvPr/>
        </p:nvSpPr>
        <p:spPr>
          <a:xfrm>
            <a:off x="4966327" y="933355"/>
            <a:ext cx="676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SWIR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7C47D9-9AC5-8D10-3A91-76C261A99E0C}"/>
              </a:ext>
            </a:extLst>
          </p:cNvPr>
          <p:cNvSpPr txBox="1"/>
          <p:nvPr/>
        </p:nvSpPr>
        <p:spPr>
          <a:xfrm>
            <a:off x="4458483" y="3900607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Azul/Visível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002579-C833-8022-AD12-92E25906296A}"/>
              </a:ext>
            </a:extLst>
          </p:cNvPr>
          <p:cNvSpPr txBox="1"/>
          <p:nvPr/>
        </p:nvSpPr>
        <p:spPr>
          <a:xfrm>
            <a:off x="9271758" y="3453730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Azul/Visível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1E295A-DADF-BA6F-46A9-2EAFC29AAEAC}"/>
              </a:ext>
            </a:extLst>
          </p:cNvPr>
          <p:cNvSpPr txBox="1"/>
          <p:nvPr/>
        </p:nvSpPr>
        <p:spPr>
          <a:xfrm>
            <a:off x="1096975" y="929582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Julho de 2005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A7E430-C69E-4FAD-45B2-9EE398AFC1F2}"/>
              </a:ext>
            </a:extLst>
          </p:cNvPr>
          <p:cNvSpPr txBox="1"/>
          <p:nvPr/>
        </p:nvSpPr>
        <p:spPr>
          <a:xfrm>
            <a:off x="1074466" y="3877658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Julho de 2005</a:t>
            </a:r>
          </a:p>
        </p:txBody>
      </p:sp>
    </p:spTree>
    <p:extLst>
      <p:ext uri="{BB962C8B-B14F-4D97-AF65-F5344CB8AC3E}">
        <p14:creationId xmlns:p14="http://schemas.microsoft.com/office/powerpoint/2010/main" val="3000638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FB1154-47EC-B79B-0D1C-3AB526E27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452" y="129547"/>
            <a:ext cx="10515600" cy="929514"/>
          </a:xfrm>
        </p:spPr>
        <p:txBody>
          <a:bodyPr/>
          <a:lstStyle/>
          <a:p>
            <a:r>
              <a:rPr lang="pt" dirty="0"/>
              <a:t>Resultados MOGWAI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EB05AC-43B2-1298-17C3-FB46A1431978}"/>
              </a:ext>
            </a:extLst>
          </p:cNvPr>
          <p:cNvSpPr txBox="1"/>
          <p:nvPr/>
        </p:nvSpPr>
        <p:spPr>
          <a:xfrm>
            <a:off x="5984104" y="1615612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Julho de 2022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81567F-5DF2-5D73-167E-A27592C2140C}"/>
              </a:ext>
            </a:extLst>
          </p:cNvPr>
          <p:cNvSpPr txBox="1"/>
          <p:nvPr/>
        </p:nvSpPr>
        <p:spPr>
          <a:xfrm>
            <a:off x="504527" y="1059061"/>
            <a:ext cx="9477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Resultados visualizados no software QGIS, com imagens de satélite do Google Earth para referência</a:t>
            </a:r>
            <a:br>
              <a:rPr lang="pt" dirty="0"/>
            </a:br>
            <a:r>
              <a:rPr lang="pt" dirty="0"/>
              <a:t> (resultados do MOGWAI na imagem à direita)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C08608-2EFA-5B10-75FB-8D43D158B44F}"/>
              </a:ext>
            </a:extLst>
          </p:cNvPr>
          <p:cNvSpPr txBox="1"/>
          <p:nvPr/>
        </p:nvSpPr>
        <p:spPr>
          <a:xfrm>
            <a:off x="7362291" y="1615612"/>
            <a:ext cx="34515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dirty="0"/>
              <a:t>Área azul - água de superfície detectada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00D9AF9-8197-F850-3AB7-A8562BD08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F671619-7135-A30A-09EE-535AF965F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84944"/>
            <a:ext cx="5984104" cy="45801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47B662-46C1-155F-6D36-2117785B1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984943"/>
            <a:ext cx="5984104" cy="4580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74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2613</TotalTime>
  <Words>1501</Words>
  <Application>Microsoft Office PowerPoint</Application>
  <PresentationFormat>Widescreen</PresentationFormat>
  <Paragraphs>133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Narrow</vt:lpstr>
      <vt:lpstr>Calibri</vt:lpstr>
      <vt:lpstr>Calibri Light</vt:lpstr>
      <vt:lpstr>Menlo</vt:lpstr>
      <vt:lpstr>Office Theme</vt:lpstr>
      <vt:lpstr>Sistema de Informação Óptica Global de Água MODIS (MOGWAI)</vt:lpstr>
      <vt:lpstr>MOGWAI – monitoramento da área do lago/reservatório</vt:lpstr>
      <vt:lpstr>Descrição e aplicações do MOGWAI</vt:lpstr>
      <vt:lpstr>MOGWAI: Método</vt:lpstr>
      <vt:lpstr>Os testes de algoritmo de recuperação de satélite MOGWAI</vt:lpstr>
      <vt:lpstr>Os testes de algoritmo de recuperação de satélite MOGWAI</vt:lpstr>
      <vt:lpstr>PowerPoint Presentation</vt:lpstr>
      <vt:lpstr>Exemplos de Banda Espectral MODIS</vt:lpstr>
      <vt:lpstr>Resultados MOGWAI</vt:lpstr>
      <vt:lpstr>MOGWAI</vt:lpstr>
      <vt:lpstr>MOGWAI</vt:lpstr>
      <vt:lpstr>MOGWAI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MODIS Optical Global Water Information System (MOGWAI)</dc:title>
  <dc:creator>Eylander, John B CIV USARMY CEERD-CHL (USA)</dc:creator>
  <cp:lastModifiedBy>Oddo, Perry C (GSFC-617.0)[SCIENCE SYSTEMS AND APPLICATIONS INC]</cp:lastModifiedBy>
  <cp:revision>23</cp:revision>
  <dcterms:created xsi:type="dcterms:W3CDTF">2022-11-02T14:09:42Z</dcterms:created>
  <dcterms:modified xsi:type="dcterms:W3CDTF">2022-11-09T21:51:13Z</dcterms:modified>
</cp:coreProperties>
</file>

<file path=docProps/thumbnail.jpeg>
</file>